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4" r:id="rId12"/>
    <p:sldId id="269" r:id="rId13"/>
    <p:sldId id="270" r:id="rId14"/>
    <p:sldId id="271" r:id="rId1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230" y="2544821"/>
            <a:ext cx="7772400" cy="1470025"/>
          </a:xfrm>
        </p:spPr>
        <p:txBody>
          <a:bodyPr/>
          <a:lstStyle/>
          <a:p>
            <a:r>
              <a:rPr lang="de-DE" b="1" dirty="0" smtClean="0"/>
              <a:t>Errichtung einer Kita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5556" y="3717032"/>
            <a:ext cx="6400800" cy="1872208"/>
          </a:xfrm>
        </p:spPr>
        <p:txBody>
          <a:bodyPr>
            <a:normAutofit fontScale="85000" lnSpcReduction="20000"/>
          </a:bodyPr>
          <a:lstStyle/>
          <a:p>
            <a:r>
              <a:rPr lang="de-DE" sz="4800" dirty="0" smtClean="0"/>
              <a:t>Potenzielle Standorte in der Kernstadt</a:t>
            </a:r>
          </a:p>
          <a:p>
            <a:r>
              <a:rPr lang="de-DE" sz="4800" b="1" dirty="0" smtClean="0"/>
              <a:t>Grobübersicht</a:t>
            </a:r>
          </a:p>
        </p:txBody>
      </p:sp>
      <p:pic>
        <p:nvPicPr>
          <p:cNvPr id="1026" name="Picture 2" descr="I:\Bauamt\Orts-und_Regionalplanung\Lärmaktionsplan\Lärmaktionsplan 2018\Vorbereitung_Material\Material\Wappen_Logo\schmöll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61588"/>
            <a:ext cx="2520281" cy="9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Bauamt\Orts-und_Regionalplanung\Lärmaktionsplan\Lärmaktionsplan 2018\Vorbereitung_Material\Material\Wappen_Logo\Wapp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5637"/>
            <a:ext cx="167305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47071" y="2313989"/>
            <a:ext cx="5594718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 smtClean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Weil´s um Schmölln geht…</a:t>
            </a:r>
            <a:endParaRPr lang="de-DE" sz="2400" i="1" dirty="0">
              <a:solidFill>
                <a:srgbClr val="FFC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97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" y="72640"/>
            <a:ext cx="2852936" cy="285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5411"/>
            <a:ext cx="3998590" cy="387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/>
              <a:t>8</a:t>
            </a:r>
            <a:r>
              <a:rPr lang="de-DE" sz="2400" u="sng" dirty="0" smtClean="0"/>
              <a:t>. An den </a:t>
            </a:r>
            <a:r>
              <a:rPr lang="de-DE" sz="2400" u="sng" dirty="0" err="1" smtClean="0"/>
              <a:t>Queeren</a:t>
            </a:r>
            <a:endParaRPr lang="de-DE" sz="2400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5796136" y="836712"/>
            <a:ext cx="3240360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Zentraler integrierter Standort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Nähe zum </a:t>
            </a:r>
            <a:r>
              <a:rPr lang="de-DE" dirty="0" err="1" smtClean="0"/>
              <a:t>Lohsenwald</a:t>
            </a:r>
            <a:r>
              <a:rPr lang="de-DE" dirty="0" smtClean="0"/>
              <a:t>/Natur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b="1" u="sng" dirty="0" smtClean="0"/>
              <a:t>Nachteile: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Flächengröße ungeeignet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Flächenzuschnitte nicht ideal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Zusammenlegen der beiden mittleren Flächen baurechtlich (gem. BP) nicht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Höheres Verkehrsaufkommen zu Stoßzeiten (Bringen und Abholen)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987824" y="836712"/>
            <a:ext cx="266429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  <a:endParaRPr lang="de-DE" dirty="0" smtClean="0"/>
          </a:p>
          <a:p>
            <a:r>
              <a:rPr lang="de-DE" dirty="0" smtClean="0"/>
              <a:t>Lage:	</a:t>
            </a:r>
            <a:r>
              <a:rPr lang="de-DE" dirty="0" err="1" smtClean="0"/>
              <a:t>Innenbreich</a:t>
            </a:r>
            <a:endParaRPr lang="de-DE" dirty="0" smtClean="0"/>
          </a:p>
          <a:p>
            <a:r>
              <a:rPr lang="de-DE" dirty="0" smtClean="0"/>
              <a:t>FNP:	W </a:t>
            </a:r>
          </a:p>
          <a:p>
            <a:r>
              <a:rPr lang="de-DE" dirty="0" smtClean="0"/>
              <a:t>BP:	WA</a:t>
            </a:r>
          </a:p>
          <a:p>
            <a:r>
              <a:rPr lang="de-DE" dirty="0" smtClean="0"/>
              <a:t>Eigentümer: LEG</a:t>
            </a:r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325725"/>
            <a:ext cx="4821882" cy="142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75" y="2636912"/>
            <a:ext cx="2265593" cy="2468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366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57214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de-DE" dirty="0" smtClean="0"/>
              <a:t>Mindestanforderungen an den Standort</a:t>
            </a:r>
          </a:p>
          <a:p>
            <a:pPr marL="0" indent="0" algn="ctr">
              <a:buNone/>
            </a:pPr>
            <a:endParaRPr lang="de-DE" dirty="0" smtClean="0"/>
          </a:p>
          <a:p>
            <a:r>
              <a:rPr lang="de-DE" sz="3100" b="1" dirty="0"/>
              <a:t>§ </a:t>
            </a:r>
            <a:r>
              <a:rPr lang="de-DE" sz="3100" b="1" dirty="0" smtClean="0"/>
              <a:t>15 Räumliche Ausstattung (</a:t>
            </a:r>
            <a:r>
              <a:rPr lang="de-DE" sz="3100" b="1" dirty="0" err="1" smtClean="0"/>
              <a:t>KitaG</a:t>
            </a:r>
            <a:r>
              <a:rPr lang="de-DE" sz="3100" b="1" dirty="0" smtClean="0"/>
              <a:t>)</a:t>
            </a:r>
          </a:p>
          <a:p>
            <a:pPr marL="0" indent="0">
              <a:buNone/>
            </a:pPr>
            <a:endParaRPr lang="de-DE" sz="2600" dirty="0"/>
          </a:p>
          <a:p>
            <a:pPr marL="0" indent="0">
              <a:buNone/>
            </a:pPr>
            <a:r>
              <a:rPr lang="de-DE" sz="2600" dirty="0"/>
              <a:t>(1) </a:t>
            </a:r>
            <a:r>
              <a:rPr lang="de-DE" sz="2600" dirty="0" smtClean="0"/>
              <a:t>Kindertageseinrichtungen </a:t>
            </a:r>
            <a:r>
              <a:rPr lang="de-DE" sz="2600" dirty="0"/>
              <a:t>müssen über eine </a:t>
            </a:r>
            <a:r>
              <a:rPr lang="de-DE" sz="2600" dirty="0" err="1"/>
              <a:t>kind</a:t>
            </a:r>
            <a:r>
              <a:rPr lang="de-DE" sz="2600" dirty="0"/>
              <a:t>- und entwicklungsgerechte Ausstattung verfügen. Es müssen</a:t>
            </a:r>
          </a:p>
          <a:p>
            <a:pPr marL="0" indent="0">
              <a:buNone/>
            </a:pPr>
            <a:r>
              <a:rPr lang="de-DE" sz="2600" dirty="0"/>
              <a:t>	</a:t>
            </a:r>
            <a:r>
              <a:rPr lang="de-DE" sz="2600" dirty="0" smtClean="0"/>
              <a:t>1</a:t>
            </a:r>
            <a:r>
              <a:rPr lang="de-DE" sz="2600" dirty="0"/>
              <a:t>. </a:t>
            </a:r>
            <a:r>
              <a:rPr lang="de-DE" sz="2600" dirty="0" smtClean="0"/>
              <a:t> </a:t>
            </a:r>
            <a:r>
              <a:rPr lang="de-DE" sz="2600" u="sng" dirty="0" smtClean="0"/>
              <a:t>je </a:t>
            </a:r>
            <a:r>
              <a:rPr lang="de-DE" sz="2600" u="sng" dirty="0"/>
              <a:t>Kind bis zum vollendeten dritten Lebensjahr</a:t>
            </a:r>
            <a:r>
              <a:rPr lang="de-DE" sz="2600" dirty="0"/>
              <a:t> eine </a:t>
            </a:r>
            <a:r>
              <a:rPr lang="de-DE" sz="2600" dirty="0" smtClean="0"/>
              <a:t>	 </a:t>
            </a:r>
          </a:p>
          <a:p>
            <a:pPr marL="0" indent="0">
              <a:buNone/>
            </a:pPr>
            <a:r>
              <a:rPr lang="de-DE" sz="2600" dirty="0" smtClean="0"/>
              <a:t>	     Mindestfläche </a:t>
            </a:r>
            <a:r>
              <a:rPr lang="de-DE" sz="2600" dirty="0"/>
              <a:t>von </a:t>
            </a:r>
            <a:r>
              <a:rPr lang="de-DE" sz="2600" u="sng" dirty="0"/>
              <a:t>fünf Quadratmeter</a:t>
            </a:r>
            <a:r>
              <a:rPr lang="de-DE" sz="2600" dirty="0"/>
              <a:t>, bezogen auf die </a:t>
            </a:r>
            <a:r>
              <a:rPr lang="de-DE" sz="2600" dirty="0" smtClean="0"/>
              <a:t>	     	     </a:t>
            </a:r>
            <a:r>
              <a:rPr lang="de-DE" sz="2600" u="sng" dirty="0" smtClean="0"/>
              <a:t>pädagogische </a:t>
            </a:r>
            <a:r>
              <a:rPr lang="de-DE" sz="2600" u="sng" dirty="0"/>
              <a:t>Nutzfläche und Ruheräume</a:t>
            </a:r>
            <a:r>
              <a:rPr lang="de-DE" sz="2600" dirty="0"/>
              <a:t>, sowie</a:t>
            </a:r>
          </a:p>
          <a:p>
            <a:pPr marL="0" indent="0">
              <a:buNone/>
            </a:pPr>
            <a:endParaRPr lang="de-DE" sz="2600" dirty="0"/>
          </a:p>
          <a:p>
            <a:pPr marL="0" indent="0">
              <a:buNone/>
            </a:pPr>
            <a:r>
              <a:rPr lang="de-DE" sz="2600" dirty="0"/>
              <a:t>	</a:t>
            </a:r>
            <a:r>
              <a:rPr lang="de-DE" sz="2600" dirty="0" smtClean="0"/>
              <a:t>2. </a:t>
            </a:r>
            <a:r>
              <a:rPr lang="de-DE" sz="2600" u="sng" dirty="0" smtClean="0"/>
              <a:t>je </a:t>
            </a:r>
            <a:r>
              <a:rPr lang="de-DE" sz="2600" u="sng" dirty="0"/>
              <a:t>Kind ab dem vollendeten dritten Lebensjahr</a:t>
            </a:r>
            <a:r>
              <a:rPr lang="de-DE" sz="2600" dirty="0"/>
              <a:t> eine </a:t>
            </a:r>
            <a:r>
              <a:rPr lang="de-DE" sz="2600" dirty="0" smtClean="0"/>
              <a:t>	    	    Mindestfläche </a:t>
            </a:r>
            <a:r>
              <a:rPr lang="de-DE" sz="2600" dirty="0"/>
              <a:t>von </a:t>
            </a:r>
            <a:r>
              <a:rPr lang="de-DE" sz="2600" u="sng" dirty="0"/>
              <a:t>2,5 Quadratmeter,</a:t>
            </a:r>
            <a:r>
              <a:rPr lang="de-DE" sz="2600" dirty="0"/>
              <a:t> bezogen auf die </a:t>
            </a:r>
            <a:r>
              <a:rPr lang="de-DE" sz="2600" dirty="0" smtClean="0"/>
              <a:t>  </a:t>
            </a:r>
          </a:p>
          <a:p>
            <a:pPr marL="0" indent="0">
              <a:buNone/>
            </a:pPr>
            <a:r>
              <a:rPr lang="de-DE" sz="2600" dirty="0"/>
              <a:t>	</a:t>
            </a:r>
            <a:r>
              <a:rPr lang="de-DE" sz="2600" dirty="0" smtClean="0"/>
              <a:t>    </a:t>
            </a:r>
            <a:r>
              <a:rPr lang="de-DE" sz="2600" u="sng" dirty="0" smtClean="0"/>
              <a:t>pädagogische </a:t>
            </a:r>
            <a:r>
              <a:rPr lang="de-DE" sz="2600" u="sng" dirty="0"/>
              <a:t>Nutzfläche</a:t>
            </a:r>
            <a:r>
              <a:rPr lang="de-DE" sz="2600" dirty="0"/>
              <a:t>,</a:t>
            </a:r>
          </a:p>
          <a:p>
            <a:pPr marL="0" indent="0">
              <a:buNone/>
            </a:pPr>
            <a:endParaRPr lang="de-DE" sz="2600" dirty="0"/>
          </a:p>
          <a:p>
            <a:pPr marL="0" indent="0">
              <a:buNone/>
            </a:pPr>
            <a:r>
              <a:rPr lang="de-DE" sz="2600" dirty="0" smtClean="0"/>
              <a:t>vorhanden </a:t>
            </a:r>
            <a:r>
              <a:rPr lang="de-DE" sz="2600" dirty="0"/>
              <a:t>sein. </a:t>
            </a:r>
            <a:r>
              <a:rPr lang="de-DE" sz="2600" u="sng" dirty="0"/>
              <a:t>Je Betreuungsplatz sollen mindestens zehn Quadratmeter Außengelände</a:t>
            </a:r>
            <a:r>
              <a:rPr lang="de-DE" sz="2600" dirty="0"/>
              <a:t> zur Verfügung stehen. Kindertageseinrichtungen, die nicht ganztägig arbeiten, müssen nicht gebäudebezogen sein</a:t>
            </a:r>
            <a:r>
              <a:rPr lang="de-DE" sz="2600" dirty="0" smtClean="0"/>
              <a:t>.</a:t>
            </a:r>
          </a:p>
          <a:p>
            <a:pPr marL="0" indent="0" algn="just">
              <a:buNone/>
            </a:pPr>
            <a:endParaRPr lang="de-DE" dirty="0"/>
          </a:p>
        </p:txBody>
      </p:sp>
      <p:pic>
        <p:nvPicPr>
          <p:cNvPr id="4" name="Picture 2" descr="I:\Bauamt\Orts-und_Regionalplanung\Lärmaktionsplan\Lärmaktionsplan 2018\Vorbereitung_Material\Material\Wappen_Logo\schmöll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61588"/>
            <a:ext cx="2520281" cy="9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8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 smtClean="0"/>
              <a:t>Mindestanforderungen an den Standort</a:t>
            </a:r>
          </a:p>
          <a:p>
            <a:pPr marL="0" indent="0" algn="ctr">
              <a:buNone/>
            </a:pPr>
            <a:endParaRPr lang="de-DE" sz="2500" dirty="0" smtClean="0"/>
          </a:p>
          <a:p>
            <a:r>
              <a:rPr lang="de-DE" sz="2400" b="1" dirty="0"/>
              <a:t>§ </a:t>
            </a:r>
            <a:r>
              <a:rPr lang="de-DE" sz="2400" b="1" dirty="0" smtClean="0"/>
              <a:t>15 Räumliche Ausstattung (</a:t>
            </a:r>
            <a:r>
              <a:rPr lang="de-DE" sz="2400" b="1" dirty="0" err="1" smtClean="0"/>
              <a:t>KitaG</a:t>
            </a:r>
            <a:r>
              <a:rPr lang="de-DE" sz="2400" b="1" dirty="0" smtClean="0"/>
              <a:t>)</a:t>
            </a:r>
          </a:p>
          <a:p>
            <a:pPr marL="0" indent="0">
              <a:buNone/>
            </a:pPr>
            <a:r>
              <a:rPr lang="de-DE" sz="2000" dirty="0" smtClean="0"/>
              <a:t>Beispielrechnung:</a:t>
            </a:r>
          </a:p>
          <a:p>
            <a:pPr marL="0" indent="0">
              <a:buNone/>
            </a:pPr>
            <a:r>
              <a:rPr lang="de-DE" sz="2000" dirty="0" smtClean="0"/>
              <a:t>40 (Kinder u3 Jahre) x 5qm				= 200qm</a:t>
            </a:r>
          </a:p>
          <a:p>
            <a:pPr marL="0" indent="0">
              <a:buNone/>
            </a:pPr>
            <a:r>
              <a:rPr lang="de-DE" sz="2000" dirty="0" smtClean="0"/>
              <a:t>+</a:t>
            </a:r>
          </a:p>
          <a:p>
            <a:pPr marL="0" indent="0">
              <a:buNone/>
            </a:pPr>
            <a:r>
              <a:rPr lang="de-DE" sz="2000" dirty="0" smtClean="0"/>
              <a:t>59 (Kinder ü3 Jahre) x 2,5qm				= 147,5qm</a:t>
            </a:r>
          </a:p>
          <a:p>
            <a:pPr marL="0" indent="0">
              <a:buNone/>
            </a:pPr>
            <a:r>
              <a:rPr lang="de-DE" sz="2000" dirty="0" smtClean="0"/>
              <a:t>+</a:t>
            </a:r>
          </a:p>
          <a:p>
            <a:pPr marL="0" indent="0">
              <a:buNone/>
            </a:pPr>
            <a:r>
              <a:rPr lang="de-DE" sz="2000" dirty="0" smtClean="0"/>
              <a:t>Nebenräumlichkeiten (Verwaltung, Toiletten, Küche,</a:t>
            </a:r>
          </a:p>
          <a:p>
            <a:pPr marL="0" indent="0">
              <a:buNone/>
            </a:pPr>
            <a:r>
              <a:rPr lang="de-DE" sz="2000" dirty="0" smtClean="0"/>
              <a:t>Weitere Schlafräume, Umkleide, Abstellraum Kinderwagen)	= ca. 200qm</a:t>
            </a:r>
          </a:p>
          <a:p>
            <a:pPr marL="0" indent="0">
              <a:buNone/>
            </a:pPr>
            <a:r>
              <a:rPr lang="de-DE" sz="2000" dirty="0" smtClean="0"/>
              <a:t>+</a:t>
            </a:r>
          </a:p>
          <a:p>
            <a:pPr marL="0" indent="0">
              <a:buNone/>
            </a:pPr>
            <a:r>
              <a:rPr lang="de-DE" sz="2000" dirty="0" smtClean="0"/>
              <a:t>99 (Kinder) x 10qm (Außenbereich)				= 990qm</a:t>
            </a:r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4" name="Picture 2" descr="I:\Bauamt\Orts-und_Regionalplanung\Lärmaktionsplan\Lärmaktionsplan 2018\Vorbereitung_Material\Material\Wappen_Logo\schmöll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61588"/>
            <a:ext cx="2520281" cy="9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80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 smtClean="0"/>
              <a:t>Mindestanforderungen an den Standort</a:t>
            </a:r>
          </a:p>
          <a:p>
            <a:pPr marL="0" indent="0" algn="ctr">
              <a:buNone/>
            </a:pPr>
            <a:endParaRPr lang="de-DE" sz="2500" dirty="0" smtClean="0"/>
          </a:p>
          <a:p>
            <a:r>
              <a:rPr lang="de-DE" sz="2400" b="1" dirty="0"/>
              <a:t>§ </a:t>
            </a:r>
            <a:r>
              <a:rPr lang="de-DE" sz="2400" b="1" dirty="0" smtClean="0"/>
              <a:t>15 Räumliche Ausstattung (</a:t>
            </a:r>
            <a:r>
              <a:rPr lang="de-DE" sz="2400" b="1" dirty="0" err="1" smtClean="0"/>
              <a:t>KitaG</a:t>
            </a:r>
            <a:r>
              <a:rPr lang="de-DE" sz="2400" b="1" dirty="0" smtClean="0"/>
              <a:t>)</a:t>
            </a:r>
          </a:p>
          <a:p>
            <a:pPr marL="0" indent="0">
              <a:buNone/>
            </a:pPr>
            <a:r>
              <a:rPr lang="de-DE" sz="2000" dirty="0" smtClean="0"/>
              <a:t>Beispielrechnung:</a:t>
            </a:r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r>
              <a:rPr lang="de-DE" sz="2000" dirty="0" smtClean="0"/>
              <a:t>Übertrag						= 1537,50qm</a:t>
            </a:r>
          </a:p>
          <a:p>
            <a:pPr marL="0" indent="0">
              <a:buNone/>
            </a:pPr>
            <a:r>
              <a:rPr lang="de-DE" sz="2000" dirty="0" smtClean="0"/>
              <a:t>+</a:t>
            </a:r>
          </a:p>
          <a:p>
            <a:pPr marL="0" indent="0">
              <a:buNone/>
            </a:pPr>
            <a:r>
              <a:rPr lang="de-DE" sz="2000" dirty="0" smtClean="0"/>
              <a:t>Parkplätze</a:t>
            </a:r>
          </a:p>
          <a:p>
            <a:pPr marL="0" indent="0">
              <a:buNone/>
            </a:pPr>
            <a:r>
              <a:rPr lang="de-DE" sz="2000" dirty="0" smtClean="0"/>
              <a:t>+</a:t>
            </a:r>
          </a:p>
          <a:p>
            <a:pPr marL="0" indent="0">
              <a:buNone/>
            </a:pPr>
            <a:r>
              <a:rPr lang="de-DE" sz="2000" dirty="0" smtClean="0"/>
              <a:t>Zufahrt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 smtClean="0"/>
              <a:t>Gesamt						mind.	= 2500qm</a:t>
            </a:r>
            <a:endParaRPr lang="de-DE" sz="2000" dirty="0"/>
          </a:p>
        </p:txBody>
      </p:sp>
      <p:pic>
        <p:nvPicPr>
          <p:cNvPr id="4" name="Picture 2" descr="I:\Bauamt\Orts-und_Regionalplanung\Lärmaktionsplan\Lärmaktionsplan 2018\Vorbereitung_Material\Material\Wappen_Logo\schmöll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61588"/>
            <a:ext cx="2520281" cy="9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0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 smtClean="0"/>
              <a:t>Fazit</a:t>
            </a:r>
          </a:p>
          <a:p>
            <a:pPr marL="0" indent="0">
              <a:buNone/>
            </a:pPr>
            <a:r>
              <a:rPr lang="de-DE" sz="2800" u="sng" dirty="0"/>
              <a:t>Vorzugsvariante: </a:t>
            </a:r>
            <a:r>
              <a:rPr lang="de-DE" sz="2800" u="sng" dirty="0" err="1"/>
              <a:t>Kapsgraben</a:t>
            </a:r>
            <a:r>
              <a:rPr lang="de-DE" sz="2800" u="sng" dirty="0"/>
              <a:t> (1)</a:t>
            </a:r>
          </a:p>
          <a:p>
            <a:pPr marL="0" indent="0">
              <a:buNone/>
            </a:pPr>
            <a:endParaRPr lang="de-DE" sz="2500" dirty="0" smtClean="0"/>
          </a:p>
          <a:p>
            <a:pPr marL="0" indent="0">
              <a:buNone/>
            </a:pPr>
            <a:endParaRPr lang="de-DE" sz="2500" dirty="0" smtClean="0"/>
          </a:p>
        </p:txBody>
      </p:sp>
      <p:pic>
        <p:nvPicPr>
          <p:cNvPr id="4" name="Picture 2" descr="I:\Bauamt\Orts-und_Regionalplanung\Lärmaktionsplan\Lärmaktionsplan 2018\Vorbereitung_Material\Material\Wappen_Logo\schmöll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61588"/>
            <a:ext cx="2520281" cy="9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5364"/>
            <a:ext cx="4608512" cy="369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436096" y="1052736"/>
            <a:ext cx="3456384" cy="480131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Mit 9000 qm ausreichend große Fläche (Lage mit großem Außenbereich)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Günstige Verkehrsanbindung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Nähe zum </a:t>
            </a:r>
            <a:r>
              <a:rPr lang="de-DE" dirty="0" err="1" smtClean="0"/>
              <a:t>Tatami</a:t>
            </a:r>
            <a:r>
              <a:rPr lang="de-DE" dirty="0" smtClean="0"/>
              <a:t>, Pfefferberg (Natur) und Einkaufseinrichtungen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Auf Grund der Lage ist nicht mit Beeinträchtigungen von Anwohnern zu rechnen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Größe je nach Bedarf erweiterbar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Kurze Wege in Abstimmungsfragen, da Stadt Eigentümerin ist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Ausgewogene Verteilung der Kitas im Kernstadtgebiet</a:t>
            </a:r>
          </a:p>
        </p:txBody>
      </p:sp>
    </p:spTree>
    <p:extLst>
      <p:ext uri="{BB962C8B-B14F-4D97-AF65-F5344CB8AC3E}">
        <p14:creationId xmlns:p14="http://schemas.microsoft.com/office/powerpoint/2010/main" val="36051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Standorte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de-DE" dirty="0" smtClean="0"/>
              <a:t>Nähe Altenburger Straße</a:t>
            </a:r>
          </a:p>
          <a:p>
            <a:pPr marL="514350" indent="-514350">
              <a:buAutoNum type="arabicPeriod"/>
            </a:pPr>
            <a:r>
              <a:rPr lang="de-DE" dirty="0" err="1" smtClean="0"/>
              <a:t>Kapsgraben</a:t>
            </a:r>
            <a:r>
              <a:rPr lang="de-DE" dirty="0" smtClean="0"/>
              <a:t> (1)</a:t>
            </a:r>
          </a:p>
          <a:p>
            <a:pPr marL="514350" indent="-514350">
              <a:buAutoNum type="arabicPeriod"/>
            </a:pPr>
            <a:r>
              <a:rPr lang="de-DE" dirty="0" err="1" smtClean="0"/>
              <a:t>Kapsgraben</a:t>
            </a:r>
            <a:r>
              <a:rPr lang="de-DE" dirty="0" smtClean="0"/>
              <a:t> (2)</a:t>
            </a:r>
          </a:p>
          <a:p>
            <a:pPr marL="514350" indent="-514350">
              <a:buAutoNum type="arabicPeriod"/>
            </a:pPr>
            <a:r>
              <a:rPr lang="de-DE" dirty="0" err="1" smtClean="0"/>
              <a:t>Lohsenstraße</a:t>
            </a:r>
            <a:r>
              <a:rPr lang="de-DE" dirty="0" smtClean="0"/>
              <a:t> 43</a:t>
            </a:r>
          </a:p>
          <a:p>
            <a:pPr marL="514350" indent="-514350">
              <a:buAutoNum type="arabicPeriod"/>
            </a:pPr>
            <a:r>
              <a:rPr lang="de-DE" dirty="0" smtClean="0"/>
              <a:t>Windbergstraße </a:t>
            </a:r>
            <a:r>
              <a:rPr lang="de-DE" dirty="0"/>
              <a:t>(Heimstätte</a:t>
            </a:r>
            <a:r>
              <a:rPr lang="de-DE" dirty="0" smtClean="0"/>
              <a:t>)</a:t>
            </a:r>
          </a:p>
          <a:p>
            <a:pPr marL="514350" indent="-514350">
              <a:buAutoNum type="arabicPeriod"/>
            </a:pPr>
            <a:r>
              <a:rPr lang="de-DE" dirty="0" smtClean="0"/>
              <a:t>Rudolph-Breitscheid-Straße</a:t>
            </a:r>
          </a:p>
          <a:p>
            <a:pPr marL="514350" indent="-514350">
              <a:buAutoNum type="arabicPeriod"/>
            </a:pPr>
            <a:r>
              <a:rPr lang="de-DE" dirty="0" err="1"/>
              <a:t>Sommeritzer</a:t>
            </a:r>
            <a:r>
              <a:rPr lang="de-DE" dirty="0"/>
              <a:t> </a:t>
            </a:r>
            <a:r>
              <a:rPr lang="de-DE" dirty="0" smtClean="0"/>
              <a:t>Straße</a:t>
            </a:r>
          </a:p>
          <a:p>
            <a:pPr marL="514350" indent="-514350">
              <a:buAutoNum type="arabicPeriod"/>
            </a:pPr>
            <a:r>
              <a:rPr lang="de-DE" dirty="0" smtClean="0"/>
              <a:t>An den </a:t>
            </a:r>
            <a:r>
              <a:rPr lang="de-DE" dirty="0" err="1" smtClean="0"/>
              <a:t>Queeren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12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 smtClean="0"/>
              <a:t>1. Nähe Altenburger Straße</a:t>
            </a:r>
            <a:endParaRPr lang="de-DE" sz="2400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" b="15303"/>
          <a:stretch/>
        </p:blipFill>
        <p:spPr bwMode="auto">
          <a:xfrm>
            <a:off x="179810" y="2924944"/>
            <a:ext cx="4608214" cy="383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15" y="144016"/>
            <a:ext cx="2523252" cy="292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96136" y="836712"/>
            <a:ext cx="3240360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Verkehrsanbindung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Nah gelegene Stellplätze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Zentrale 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Nähe zum Bahnhof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Aufgrund der Lage ist nicht mit Beeinträchtigung von Anwohnern zu rechnen</a:t>
            </a:r>
          </a:p>
          <a:p>
            <a:endParaRPr lang="de-DE" b="1" dirty="0"/>
          </a:p>
          <a:p>
            <a:r>
              <a:rPr lang="de-DE" b="1" u="sng" dirty="0" smtClean="0"/>
              <a:t>Nachteile:</a:t>
            </a:r>
          </a:p>
          <a:p>
            <a:endParaRPr lang="de-DE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Lage teilweise im Überschwemmungsgebiet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Lage an der Sprotte (nicht das gesamte Grundstück nutzbar)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843808" y="836712"/>
            <a:ext cx="280831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</a:p>
          <a:p>
            <a:endParaRPr lang="de-DE" dirty="0"/>
          </a:p>
          <a:p>
            <a:r>
              <a:rPr lang="de-DE" dirty="0" smtClean="0"/>
              <a:t>Fläche: 	ca. 3.477 m²</a:t>
            </a:r>
          </a:p>
          <a:p>
            <a:r>
              <a:rPr lang="de-DE" dirty="0" smtClean="0"/>
              <a:t>Lage:</a:t>
            </a:r>
            <a:r>
              <a:rPr lang="de-DE" smtClean="0"/>
              <a:t>	Innenbereich</a:t>
            </a:r>
            <a:endParaRPr lang="de-DE" dirty="0" smtClean="0"/>
          </a:p>
          <a:p>
            <a:r>
              <a:rPr lang="de-DE" dirty="0" smtClean="0"/>
              <a:t>FNP:	MI (Mischgebiet)</a:t>
            </a:r>
          </a:p>
          <a:p>
            <a:r>
              <a:rPr lang="de-DE" dirty="0" smtClean="0"/>
              <a:t>BP:	keiner</a:t>
            </a:r>
          </a:p>
          <a:p>
            <a:r>
              <a:rPr lang="de-DE" dirty="0" smtClean="0"/>
              <a:t>Eigentümer: privat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1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/>
              <a:t>2</a:t>
            </a:r>
            <a:r>
              <a:rPr lang="de-DE" sz="2400" u="sng" dirty="0" smtClean="0"/>
              <a:t>. </a:t>
            </a:r>
            <a:r>
              <a:rPr lang="de-DE" sz="2400" u="sng" dirty="0" err="1" smtClean="0"/>
              <a:t>Kapsgraben</a:t>
            </a:r>
            <a:r>
              <a:rPr lang="de-DE" sz="2400" u="sng" dirty="0" smtClean="0"/>
              <a:t> (1)</a:t>
            </a:r>
            <a:endParaRPr lang="de-DE" sz="2400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5796136" y="836712"/>
            <a:ext cx="3240360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Verkehrsanbindung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Lage mit großem Außenbereich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Nähe </a:t>
            </a:r>
            <a:r>
              <a:rPr lang="de-DE" dirty="0" err="1" smtClean="0"/>
              <a:t>Tatami</a:t>
            </a:r>
            <a:r>
              <a:rPr lang="de-DE" dirty="0" smtClean="0"/>
              <a:t>, Pfefferberg (Natur)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Aufgrund der Lage ist nicht mit Beeinträchtigung von Anwohnern zu rechnen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Eigentümer Stadt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Größe je nach Bedarf erweiterbar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b="1" u="sng" dirty="0" smtClean="0"/>
              <a:t>Nachteile: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Innere Erschließung gegebenenfalls erforderlich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Nicht direkt im Zentrum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836712"/>
            <a:ext cx="280831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</a:p>
          <a:p>
            <a:endParaRPr lang="de-DE" dirty="0"/>
          </a:p>
          <a:p>
            <a:r>
              <a:rPr lang="de-DE" dirty="0" smtClean="0"/>
              <a:t>Fläche: 	ca. 9.000 m²</a:t>
            </a:r>
          </a:p>
          <a:p>
            <a:r>
              <a:rPr lang="de-DE" dirty="0" smtClean="0"/>
              <a:t>Lage:	</a:t>
            </a:r>
            <a:r>
              <a:rPr lang="de-DE" dirty="0" err="1" smtClean="0"/>
              <a:t>Innenbreich</a:t>
            </a:r>
            <a:endParaRPr lang="de-DE" dirty="0" smtClean="0"/>
          </a:p>
          <a:p>
            <a:r>
              <a:rPr lang="de-DE" dirty="0" smtClean="0"/>
              <a:t>FNP:	MI (Mischgebiet)</a:t>
            </a:r>
          </a:p>
          <a:p>
            <a:r>
              <a:rPr lang="de-DE" dirty="0" smtClean="0"/>
              <a:t>BP:	MI</a:t>
            </a:r>
          </a:p>
          <a:p>
            <a:r>
              <a:rPr lang="de-DE" dirty="0" smtClean="0"/>
              <a:t>Eigentümer: Stadt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96952"/>
            <a:ext cx="4896544" cy="369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" y="188941"/>
            <a:ext cx="2743307" cy="2663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5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 smtClean="0"/>
              <a:t>3. </a:t>
            </a:r>
            <a:r>
              <a:rPr lang="de-DE" sz="2400" u="sng" dirty="0" err="1" smtClean="0"/>
              <a:t>Kapsgraben</a:t>
            </a:r>
            <a:r>
              <a:rPr lang="de-DE" sz="2400" u="sng" dirty="0" smtClean="0"/>
              <a:t> (2)</a:t>
            </a:r>
            <a:endParaRPr lang="de-DE" sz="2400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5796136" y="836712"/>
            <a:ext cx="3240360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Verkehrsanbindung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Lage mit großem Außenbereich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Nähe </a:t>
            </a:r>
            <a:r>
              <a:rPr lang="de-DE" dirty="0" err="1" smtClean="0"/>
              <a:t>Tatami</a:t>
            </a:r>
            <a:r>
              <a:rPr lang="de-DE" dirty="0" smtClean="0"/>
              <a:t>, Pfefferberg (Natur)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Eigentümer Stadt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b="1" u="sng" dirty="0" smtClean="0"/>
              <a:t>Nachteile: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BP als Sondergebiet (SO) vorgesehen </a:t>
            </a:r>
            <a:r>
              <a:rPr lang="de-DE" dirty="0" smtClean="0">
                <a:sym typeface="Wingdings" panose="05000000000000000000" pitchFamily="2" charset="2"/>
              </a:rPr>
              <a:t> veraltete Darstellung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Nicht direkt im Zentrum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Keine günstige Stellplatzsituation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836712"/>
            <a:ext cx="280831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</a:p>
          <a:p>
            <a:endParaRPr lang="de-DE" dirty="0"/>
          </a:p>
          <a:p>
            <a:r>
              <a:rPr lang="de-DE" dirty="0" smtClean="0"/>
              <a:t>Fläche: 	ca. 5.000 m²</a:t>
            </a:r>
          </a:p>
          <a:p>
            <a:r>
              <a:rPr lang="de-DE" dirty="0" smtClean="0"/>
              <a:t>Lage:	</a:t>
            </a:r>
            <a:r>
              <a:rPr lang="de-DE" dirty="0" err="1" smtClean="0"/>
              <a:t>Innenbreich</a:t>
            </a:r>
            <a:endParaRPr lang="de-DE" dirty="0" smtClean="0"/>
          </a:p>
          <a:p>
            <a:r>
              <a:rPr lang="de-DE" dirty="0" smtClean="0"/>
              <a:t>FNP:	MI und GE</a:t>
            </a:r>
          </a:p>
          <a:p>
            <a:r>
              <a:rPr lang="de-DE" dirty="0" smtClean="0"/>
              <a:t>BP:	SO</a:t>
            </a:r>
          </a:p>
          <a:p>
            <a:r>
              <a:rPr lang="de-DE" dirty="0" smtClean="0"/>
              <a:t>Eigentümer: Stadt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738489" cy="384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8" y="116633"/>
            <a:ext cx="2592288" cy="2931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/>
              <a:t>4</a:t>
            </a:r>
            <a:r>
              <a:rPr lang="de-DE" sz="2400" u="sng" dirty="0" smtClean="0"/>
              <a:t>. </a:t>
            </a:r>
            <a:r>
              <a:rPr lang="de-DE" sz="2400" u="sng" dirty="0" err="1" smtClean="0"/>
              <a:t>Lohsenstraße</a:t>
            </a:r>
            <a:r>
              <a:rPr lang="de-DE" sz="2400" u="sng" dirty="0" smtClean="0"/>
              <a:t> 43</a:t>
            </a:r>
            <a:endParaRPr lang="de-DE" sz="2400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5796136" y="836712"/>
            <a:ext cx="3240360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Verkehrsanbindung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Parkplatz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Lage mit großem Außenbereich an den </a:t>
            </a:r>
            <a:r>
              <a:rPr lang="de-DE" dirty="0" err="1" smtClean="0"/>
              <a:t>Lohsen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Aufgrund der Lage ist nicht mit Beeinträchtigung von Anwohnern zu </a:t>
            </a:r>
            <a:r>
              <a:rPr lang="de-DE" dirty="0" smtClean="0"/>
              <a:t>rechnen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Flächengröße je nach Bedarf variabel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b="1" u="sng" dirty="0" smtClean="0"/>
              <a:t>Nachteile: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Rahmbedingungen bzgl. z.B. Brandschutz unbekannt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Größe und Flächenzuschnitt am aktuellen Gebäude orientiert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Barrierefreiheit im Gebäude muss hergestellt werden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836712"/>
            <a:ext cx="280831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</a:p>
          <a:p>
            <a:endParaRPr lang="de-DE" dirty="0"/>
          </a:p>
          <a:p>
            <a:r>
              <a:rPr lang="de-DE" dirty="0" smtClean="0"/>
              <a:t>Fläche: 	ca. 11.000 m²</a:t>
            </a:r>
          </a:p>
          <a:p>
            <a:r>
              <a:rPr lang="de-DE" dirty="0" smtClean="0"/>
              <a:t>Lage:	</a:t>
            </a:r>
            <a:r>
              <a:rPr lang="de-DE" dirty="0" err="1" smtClean="0"/>
              <a:t>Innenbreich</a:t>
            </a:r>
            <a:endParaRPr lang="de-DE" dirty="0" smtClean="0"/>
          </a:p>
          <a:p>
            <a:r>
              <a:rPr lang="de-DE" dirty="0" smtClean="0"/>
              <a:t>FNP:	W + öffentliche 	Verwaltung</a:t>
            </a:r>
          </a:p>
          <a:p>
            <a:r>
              <a:rPr lang="de-DE" dirty="0" smtClean="0"/>
              <a:t>BP:	keiner</a:t>
            </a:r>
          </a:p>
          <a:p>
            <a:r>
              <a:rPr lang="de-DE" dirty="0" smtClean="0"/>
              <a:t>Eigentümer: privat</a:t>
            </a:r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97702"/>
            <a:ext cx="4392488" cy="337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564"/>
            <a:ext cx="2713481" cy="3100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7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 smtClean="0"/>
              <a:t>5. Windbergstraße (Heimstätte)</a:t>
            </a:r>
            <a:endParaRPr lang="de-DE" sz="2400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23" y="2352586"/>
            <a:ext cx="4626677" cy="448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563888" y="908720"/>
            <a:ext cx="280831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</a:p>
          <a:p>
            <a:endParaRPr lang="de-DE" dirty="0"/>
          </a:p>
          <a:p>
            <a:r>
              <a:rPr lang="de-DE" dirty="0" smtClean="0"/>
              <a:t>Fläche: 	ca. 2.600 m² </a:t>
            </a:r>
          </a:p>
          <a:p>
            <a:r>
              <a:rPr lang="de-DE" dirty="0" smtClean="0"/>
              <a:t>Lage:	Innenbereich</a:t>
            </a:r>
          </a:p>
          <a:p>
            <a:r>
              <a:rPr lang="de-DE" dirty="0" smtClean="0"/>
              <a:t>FNP:	</a:t>
            </a:r>
            <a:r>
              <a:rPr lang="de-DE" dirty="0"/>
              <a:t>W</a:t>
            </a:r>
            <a:endParaRPr lang="de-DE" dirty="0" smtClean="0"/>
          </a:p>
          <a:p>
            <a:r>
              <a:rPr lang="de-DE" dirty="0" smtClean="0"/>
              <a:t>BP:	keiner</a:t>
            </a:r>
          </a:p>
          <a:p>
            <a:r>
              <a:rPr lang="de-DE" dirty="0" smtClean="0"/>
              <a:t>Eigentümer: VR Bank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3" y="908720"/>
            <a:ext cx="3024336" cy="2732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7503" y="3796005"/>
            <a:ext cx="4409819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Integrierte 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Parkplatz direkt angrenzend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Synergieeffekte aufgrund der Nähe zu anderen Einrichtungen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b="1" u="sng" dirty="0" smtClean="0"/>
              <a:t>Nachteile: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Evt</a:t>
            </a:r>
            <a:r>
              <a:rPr lang="de-DE" dirty="0" smtClean="0"/>
              <a:t>. Übergang temporärer Standort zum dauerhaften Standort</a:t>
            </a:r>
          </a:p>
        </p:txBody>
      </p:sp>
    </p:spTree>
    <p:extLst>
      <p:ext uri="{BB962C8B-B14F-4D97-AF65-F5344CB8AC3E}">
        <p14:creationId xmlns:p14="http://schemas.microsoft.com/office/powerpoint/2010/main" val="46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/>
              <a:t>6</a:t>
            </a:r>
            <a:r>
              <a:rPr lang="de-DE" sz="2400" u="sng" dirty="0" smtClean="0"/>
              <a:t>. Rudolph-Breitscheid-Straße </a:t>
            </a:r>
            <a:endParaRPr lang="de-DE" sz="2400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5868144" y="836712"/>
            <a:ext cx="3240360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Integrierter Standort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Städtebauliche Nachnutzung der Brachfläche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b="1" u="sng" dirty="0" smtClean="0"/>
              <a:t>Nachteile: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Flächengröße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Keine Parkplätze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Verkehrliche Situation zu Stoßzeiten fraglich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Wenig Freifläche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Direkt angrenzendes Haus (Hausnummer 14) heruntergekommen (</a:t>
            </a:r>
            <a:r>
              <a:rPr lang="de-DE" dirty="0" err="1" smtClean="0"/>
              <a:t>evt</a:t>
            </a:r>
            <a:r>
              <a:rPr lang="de-DE" dirty="0" smtClean="0"/>
              <a:t>. Gefährlich)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87824" y="836712"/>
            <a:ext cx="280831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</a:p>
          <a:p>
            <a:endParaRPr lang="de-DE" dirty="0"/>
          </a:p>
          <a:p>
            <a:r>
              <a:rPr lang="de-DE" dirty="0" smtClean="0"/>
              <a:t>Fläche: 	ca. 2.000 m²</a:t>
            </a:r>
          </a:p>
          <a:p>
            <a:r>
              <a:rPr lang="de-DE" dirty="0" smtClean="0"/>
              <a:t>Lage:	Innenbereich</a:t>
            </a:r>
          </a:p>
          <a:p>
            <a:r>
              <a:rPr lang="de-DE" dirty="0" smtClean="0"/>
              <a:t>FNP:	MI</a:t>
            </a:r>
          </a:p>
          <a:p>
            <a:r>
              <a:rPr lang="de-DE" dirty="0" smtClean="0"/>
              <a:t>BP:	keiner</a:t>
            </a:r>
          </a:p>
          <a:p>
            <a:r>
              <a:rPr lang="de-DE" dirty="0" smtClean="0"/>
              <a:t>Eigentümer: VR-Bank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9" y="3010948"/>
            <a:ext cx="4988255" cy="3580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3" y="185977"/>
            <a:ext cx="2747563" cy="2714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91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u="sng" dirty="0"/>
              <a:t>7</a:t>
            </a:r>
            <a:r>
              <a:rPr lang="de-DE" sz="2400" u="sng" dirty="0" smtClean="0"/>
              <a:t>. </a:t>
            </a:r>
            <a:r>
              <a:rPr lang="de-DE" sz="2400" u="sng" dirty="0" err="1" smtClean="0"/>
              <a:t>Sommeritzer</a:t>
            </a:r>
            <a:r>
              <a:rPr lang="de-DE" sz="2400" u="sng" dirty="0" smtClean="0"/>
              <a:t> Straße </a:t>
            </a:r>
            <a:endParaRPr lang="de-DE" sz="2400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5868144" y="865743"/>
            <a:ext cx="3240360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Vorteile: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Eigentümer (privat) an Verkauf interessiert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b="1" u="sng" dirty="0" smtClean="0"/>
              <a:t>Nachteile: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Möglicher Eigenheimstandort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Verlust von Parkplätzen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Ausgleich der Parkplätze?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Nur direkt an der Straße bebaubar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Umstrukturierung des Grundstücks (Parkplatz + </a:t>
            </a:r>
            <a:r>
              <a:rPr lang="de-DE" dirty="0" err="1" smtClean="0"/>
              <a:t>evt</a:t>
            </a:r>
            <a:r>
              <a:rPr lang="de-DE" dirty="0" smtClean="0"/>
              <a:t>. Bäume verlegen)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Nähe zur </a:t>
            </a:r>
            <a:r>
              <a:rPr lang="de-DE" smtClean="0"/>
              <a:t>Limpitz</a:t>
            </a:r>
            <a:endParaRPr lang="de-DE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5" y="3036324"/>
            <a:ext cx="5206355" cy="379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987824" y="836712"/>
            <a:ext cx="280831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Information</a:t>
            </a:r>
          </a:p>
          <a:p>
            <a:endParaRPr lang="de-DE" dirty="0"/>
          </a:p>
          <a:p>
            <a:r>
              <a:rPr lang="de-DE" dirty="0" smtClean="0"/>
              <a:t>Fläche: 	ca. 3.800 m²</a:t>
            </a:r>
          </a:p>
          <a:p>
            <a:r>
              <a:rPr lang="de-DE" dirty="0" smtClean="0"/>
              <a:t>Lage:	Innenbereich</a:t>
            </a:r>
          </a:p>
          <a:p>
            <a:r>
              <a:rPr lang="de-DE" dirty="0" smtClean="0"/>
              <a:t>FNP:	Mi u. Wald</a:t>
            </a:r>
          </a:p>
          <a:p>
            <a:r>
              <a:rPr lang="de-DE" dirty="0" smtClean="0"/>
              <a:t>BP:	keiner</a:t>
            </a:r>
          </a:p>
          <a:p>
            <a:r>
              <a:rPr lang="de-DE" dirty="0" smtClean="0"/>
              <a:t>Eigentümer: privat + Wohnungsverwaltung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5" y="116632"/>
            <a:ext cx="2734444" cy="2786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</Words>
  <Application>Microsoft Office PowerPoint</Application>
  <PresentationFormat>Bildschirmpräsentation (4:3)</PresentationFormat>
  <Paragraphs>216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Larissa-Design</vt:lpstr>
      <vt:lpstr>Errichtung einer Kita</vt:lpstr>
      <vt:lpstr>Standorte</vt:lpstr>
      <vt:lpstr>1. Nähe Altenburger Straße</vt:lpstr>
      <vt:lpstr>2. Kapsgraben (1)</vt:lpstr>
      <vt:lpstr>3. Kapsgraben (2)</vt:lpstr>
      <vt:lpstr>4. Lohsenstraße 43</vt:lpstr>
      <vt:lpstr>5. Windbergstraße (Heimstätte)</vt:lpstr>
      <vt:lpstr>6. Rudolph-Breitscheid-Straße </vt:lpstr>
      <vt:lpstr>7. Sommeritzer Straße </vt:lpstr>
      <vt:lpstr>8. An den Queeren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Temporärer Kindergarten</dc:title>
  <dc:creator>Krämer, F. - Stadtverwaltung Schmölln</dc:creator>
  <cp:lastModifiedBy>Schrade, S. - BM - Stadtverwaltung Schmölln</cp:lastModifiedBy>
  <cp:revision>35</cp:revision>
  <cp:lastPrinted>2018-08-10T14:08:38Z</cp:lastPrinted>
  <dcterms:created xsi:type="dcterms:W3CDTF">2018-05-18T07:55:48Z</dcterms:created>
  <dcterms:modified xsi:type="dcterms:W3CDTF">2018-08-28T06:25:01Z</dcterms:modified>
</cp:coreProperties>
</file>